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6" r:id="rId33"/>
  </p:sldIdLst>
  <p:sldSz cx="9144000" cy="5143500" type="screen16x9"/>
  <p:notesSz cx="6858000" cy="9144000"/>
  <p:embeddedFontLst>
    <p:embeddedFont>
      <p:font typeface="Maven Pro" panose="020B0604020202020204" charset="0"/>
      <p:regular r:id="rId35"/>
      <p:bold r:id="rId36"/>
    </p:embeddedFont>
    <p:embeddedFont>
      <p:font typeface="Nunito"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DAE26C-64D1-4732-AF7C-32CE58B05102}">
  <a:tblStyle styleId="{8ADAE26C-64D1-4732-AF7C-32CE58B051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f6397171c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f6397171c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6397171c4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6397171c4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6397171c4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f6397171c4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f6397171c4_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f6397171c4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521fd28b3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f521fd28b3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f521fd28b3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f521fd28b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521fd28b3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521fd28b3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521fd28b3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f521fd28b3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521fd28b3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521fd28b3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6397171c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6397171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521fd28b3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f521fd28b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521fd28b3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f521fd28b3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521fd28b3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521fd28b3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521fd28b3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521fd28b3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f6397171c4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f6397171c4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6397171c4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6397171c4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f6397171c4_3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f6397171c4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f6397171c4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f6397171c4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f521fd28b3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f521fd28b3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f521fd28b3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f521fd28b3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6397171c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6397171c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6397171c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6397171c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6397171c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6397171c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521fd28b3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521fd28b3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521fd28b3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521fd28b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521fd28b3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521fd28b3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rgbClr val="4A86E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663025"/>
            <a:ext cx="6840900" cy="1908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AI Enabled Social Distancing</a:t>
            </a:r>
            <a:endParaRPr/>
          </a:p>
        </p:txBody>
      </p:sp>
      <p:sp>
        <p:nvSpPr>
          <p:cNvPr id="278" name="Google Shape;278;p13"/>
          <p:cNvSpPr txBox="1">
            <a:spLocks noGrp="1"/>
          </p:cNvSpPr>
          <p:nvPr>
            <p:ph type="subTitle" idx="1"/>
          </p:nvPr>
        </p:nvSpPr>
        <p:spPr>
          <a:xfrm>
            <a:off x="824000" y="2672200"/>
            <a:ext cx="4255500" cy="161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Prepared By :- </a:t>
            </a:r>
            <a:endParaRPr dirty="0"/>
          </a:p>
          <a:p>
            <a:pPr marL="457200" lvl="0" indent="-330200" algn="l" rtl="0">
              <a:spcBef>
                <a:spcPts val="0"/>
              </a:spcBef>
              <a:spcAft>
                <a:spcPts val="0"/>
              </a:spcAft>
              <a:buSzPts val="1600"/>
              <a:buAutoNum type="arabicPeriod"/>
            </a:pPr>
            <a:r>
              <a:rPr lang="en-GB" dirty="0"/>
              <a:t>Siddharth Mohanty 18BCE0103</a:t>
            </a:r>
            <a:endParaRPr dirty="0"/>
          </a:p>
          <a:p>
            <a:pPr marL="457200" lvl="0" indent="-330200" algn="l" rtl="0">
              <a:spcBef>
                <a:spcPts val="0"/>
              </a:spcBef>
              <a:spcAft>
                <a:spcPts val="0"/>
              </a:spcAft>
              <a:buSzPts val="1600"/>
              <a:buAutoNum type="arabicPeriod"/>
            </a:pPr>
            <a:r>
              <a:rPr lang="en-GB" dirty="0"/>
              <a:t>Harshit Goel 18BCE0165</a:t>
            </a:r>
            <a:endParaRPr dirty="0"/>
          </a:p>
          <a:p>
            <a:pPr marL="457200" lvl="0" indent="-330200" algn="l" rtl="0">
              <a:spcBef>
                <a:spcPts val="0"/>
              </a:spcBef>
              <a:spcAft>
                <a:spcPts val="0"/>
              </a:spcAft>
              <a:buSzPts val="1600"/>
              <a:buAutoNum type="arabicPeriod"/>
            </a:pPr>
            <a:r>
              <a:rPr lang="en-GB" dirty="0"/>
              <a:t>Abhishek </a:t>
            </a:r>
            <a:r>
              <a:rPr lang="en-GB"/>
              <a:t>Kumar 18BCE0424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330" name="Google Shape;330;p2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31" name="Google Shape;331;p22"/>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337" name="Google Shape;337;p2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38" name="Google Shape;338;p23"/>
          <p:cNvPicPr preferRelativeResize="0"/>
          <p:nvPr/>
        </p:nvPicPr>
        <p:blipFill>
          <a:blip r:embed="rId3">
            <a:alphaModFix/>
          </a:blip>
          <a:stretch>
            <a:fillRect/>
          </a:stretch>
        </p:blipFill>
        <p:spPr>
          <a:xfrm>
            <a:off x="0" y="-73125"/>
            <a:ext cx="9238799" cy="5360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4"/>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344" name="Google Shape;344;p24"/>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45" name="Google Shape;345;p24"/>
          <p:cNvPicPr preferRelativeResize="0"/>
          <p:nvPr/>
        </p:nvPicPr>
        <p:blipFill>
          <a:blip r:embed="rId3">
            <a:alphaModFix/>
          </a:blip>
          <a:stretch>
            <a:fillRect/>
          </a:stretch>
        </p:blipFill>
        <p:spPr>
          <a:xfrm>
            <a:off x="0" y="0"/>
            <a:ext cx="92266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5"/>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351" name="Google Shape;351;p25"/>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52" name="Google Shape;352;p25"/>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6"/>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Architecture</a:t>
            </a:r>
            <a:endParaRPr/>
          </a:p>
        </p:txBody>
      </p:sp>
      <p:sp>
        <p:nvSpPr>
          <p:cNvPr id="358" name="Google Shape;358;p26"/>
          <p:cNvSpPr txBox="1">
            <a:spLocks noGrp="1"/>
          </p:cNvSpPr>
          <p:nvPr>
            <p:ph type="subTitle" idx="1"/>
          </p:nvPr>
        </p:nvSpPr>
        <p:spPr>
          <a:xfrm>
            <a:off x="552525" y="1305975"/>
            <a:ext cx="8107200" cy="3455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a:t>Figure provides a diagrammatic representation of the network architecture of our system. The major concept of YOLO is to build a CNN network to predict a (7, 7, 30) tensor. </a:t>
            </a:r>
            <a:endParaRPr/>
          </a:p>
          <a:p>
            <a:pPr marL="457200" lvl="0" indent="-330200" algn="l" rtl="0">
              <a:spcBef>
                <a:spcPts val="0"/>
              </a:spcBef>
              <a:spcAft>
                <a:spcPts val="0"/>
              </a:spcAft>
              <a:buSzPts val="1600"/>
              <a:buChar char="●"/>
            </a:pPr>
            <a:r>
              <a:rPr lang="en-GB"/>
              <a:t>It uses a CNN network to reduce the spatial dimension to 7×7 with 1024 output channels at each location. YOLO performs a linear regression using two fully connected layers to make 7×7×2 boundary box predictions (the middle picture below). </a:t>
            </a:r>
            <a:endParaRPr/>
          </a:p>
          <a:p>
            <a:pPr marL="457200" lvl="0" indent="-330200" algn="l" rtl="0">
              <a:spcBef>
                <a:spcPts val="0"/>
              </a:spcBef>
              <a:spcAft>
                <a:spcPts val="0"/>
              </a:spcAft>
              <a:buSzPts val="1600"/>
              <a:buChar char="●"/>
            </a:pPr>
            <a:r>
              <a:rPr lang="en-GB"/>
              <a:t>To make a final prediction, we keep those with high box confidence scores (greater than 0.25) as our final predictions (the right picture). The class confidence score for each prediction box is computed as: class confidence score = box confidence score x conditional class probability.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7"/>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Process Model and Justification</a:t>
            </a:r>
            <a:endParaRPr/>
          </a:p>
        </p:txBody>
      </p:sp>
      <p:sp>
        <p:nvSpPr>
          <p:cNvPr id="364" name="Google Shape;364;p27"/>
          <p:cNvSpPr txBox="1">
            <a:spLocks noGrp="1"/>
          </p:cNvSpPr>
          <p:nvPr>
            <p:ph type="subTitle" idx="1"/>
          </p:nvPr>
        </p:nvSpPr>
        <p:spPr>
          <a:xfrm>
            <a:off x="552525" y="1305975"/>
            <a:ext cx="8107200" cy="3455700"/>
          </a:xfrm>
          <a:prstGeom prst="rect">
            <a:avLst/>
          </a:prstGeom>
        </p:spPr>
        <p:txBody>
          <a:bodyPr spcFirstLastPara="1" wrap="square" lIns="91425" tIns="91425" rIns="91425" bIns="91425" anchor="t" anchorCtr="0">
            <a:normAutofit fontScale="92500"/>
          </a:bodyPr>
          <a:lstStyle/>
          <a:p>
            <a:pPr marL="457200" lvl="0" indent="-330200" algn="l" rtl="0">
              <a:spcBef>
                <a:spcPts val="0"/>
              </a:spcBef>
              <a:spcAft>
                <a:spcPts val="0"/>
              </a:spcAft>
              <a:buSzPts val="1600"/>
              <a:buChar char="●"/>
            </a:pPr>
            <a:r>
              <a:rPr lang="en-GB"/>
              <a:t>In this project, we are using the “Iterative Model”.</a:t>
            </a:r>
            <a:endParaRPr/>
          </a:p>
          <a:p>
            <a:pPr marL="457200" lvl="0" indent="-330200" algn="l" rtl="0">
              <a:spcBef>
                <a:spcPts val="0"/>
              </a:spcBef>
              <a:spcAft>
                <a:spcPts val="0"/>
              </a:spcAft>
              <a:buSzPts val="1600"/>
              <a:buChar char="●"/>
            </a:pPr>
            <a:r>
              <a:rPr lang="en-GB"/>
              <a:t>Iterative design is a methodology that repeatedly comes up in discussions about creating more accurate results on training data sets.</a:t>
            </a:r>
            <a:endParaRPr/>
          </a:p>
          <a:p>
            <a:pPr marL="457200" lvl="0" indent="-330200" algn="l" rtl="0">
              <a:spcBef>
                <a:spcPts val="0"/>
              </a:spcBef>
              <a:spcAft>
                <a:spcPts val="0"/>
              </a:spcAft>
              <a:buSzPts val="1600"/>
              <a:buChar char="●"/>
            </a:pPr>
            <a:r>
              <a:rPr lang="en-GB"/>
              <a:t>Iterative design is a methodology that positions our real simulation into a real world experience that we should regularly tweak and improve upon as we go, rather than building it in one fell swoop and being done for good.</a:t>
            </a:r>
            <a:endParaRPr/>
          </a:p>
          <a:p>
            <a:pPr marL="457200" lvl="0" indent="-330200" algn="l" rtl="0">
              <a:spcBef>
                <a:spcPts val="0"/>
              </a:spcBef>
              <a:spcAft>
                <a:spcPts val="0"/>
              </a:spcAft>
              <a:buSzPts val="1600"/>
              <a:buChar char="●"/>
            </a:pPr>
            <a:r>
              <a:rPr lang="en-GB"/>
              <a:t>We can think of the iterative design process as a continuous cycle of prototyping, testing, and making adjustments and refinements and becomes better as the number of test samples and training data set increases.</a:t>
            </a:r>
            <a:endParaRPr/>
          </a:p>
          <a:p>
            <a:pPr marL="457200" lvl="0" indent="-330200" algn="l" rtl="0">
              <a:spcBef>
                <a:spcPts val="0"/>
              </a:spcBef>
              <a:spcAft>
                <a:spcPts val="0"/>
              </a:spcAft>
              <a:buSzPts val="1600"/>
              <a:buChar char="●"/>
            </a:pPr>
            <a:r>
              <a:rPr lang="en-GB"/>
              <a:t>So rather than building an entire Social distancing Control algorithm from start to finish without any testing or user feedback – like we would do if we were using the traditional waterfall methodology – iterative design is an ongoing, incremental process.</a:t>
            </a:r>
            <a:endParaRPr/>
          </a:p>
          <a:p>
            <a:pPr marL="457200" lvl="0" indent="-330200" algn="l" rtl="0">
              <a:spcBef>
                <a:spcPts val="0"/>
              </a:spcBef>
              <a:spcAft>
                <a:spcPts val="0"/>
              </a:spcAft>
              <a:buSzPts val="1600"/>
              <a:buChar char="●"/>
            </a:pPr>
            <a:r>
              <a:rPr lang="en-GB"/>
              <a:t>One part of a simulation is designed, created, and tested, and is built upon a recent data set.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8"/>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Risk Identification</a:t>
            </a:r>
            <a:endParaRPr/>
          </a:p>
        </p:txBody>
      </p:sp>
      <p:graphicFrame>
        <p:nvGraphicFramePr>
          <p:cNvPr id="370" name="Google Shape;370;p28"/>
          <p:cNvGraphicFramePr/>
          <p:nvPr/>
        </p:nvGraphicFramePr>
        <p:xfrm>
          <a:off x="952500" y="1428750"/>
          <a:ext cx="7239000" cy="3459290"/>
        </p:xfrm>
        <a:graphic>
          <a:graphicData uri="http://schemas.openxmlformats.org/drawingml/2006/table">
            <a:tbl>
              <a:tblPr>
                <a:noFill/>
                <a:tableStyleId>{8ADAE26C-64D1-4732-AF7C-32CE58B05102}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76650">
                <a:tc>
                  <a:txBody>
                    <a:bodyPr/>
                    <a:lstStyle/>
                    <a:p>
                      <a:pPr marL="0" lvl="0" indent="0" algn="ctr" rtl="0">
                        <a:spcBef>
                          <a:spcPts val="0"/>
                        </a:spcBef>
                        <a:spcAft>
                          <a:spcPts val="0"/>
                        </a:spcAft>
                        <a:buNone/>
                      </a:pPr>
                      <a:r>
                        <a:rPr lang="en-GB" sz="1600" b="1">
                          <a:solidFill>
                            <a:schemeClr val="lt1"/>
                          </a:solidFill>
                        </a:rPr>
                        <a:t>Risk Type</a:t>
                      </a:r>
                      <a:endParaRPr sz="1600" b="1">
                        <a:solidFill>
                          <a:schemeClr val="lt1"/>
                        </a:solidFill>
                      </a:endParaRPr>
                    </a:p>
                  </a:txBody>
                  <a:tcPr marL="91425" marR="91425" marT="91425" marB="91425"/>
                </a:tc>
                <a:tc>
                  <a:txBody>
                    <a:bodyPr/>
                    <a:lstStyle/>
                    <a:p>
                      <a:pPr marL="0" lvl="0" indent="0" algn="ctr" rtl="0">
                        <a:spcBef>
                          <a:spcPts val="0"/>
                        </a:spcBef>
                        <a:spcAft>
                          <a:spcPts val="0"/>
                        </a:spcAft>
                        <a:buNone/>
                      </a:pPr>
                      <a:r>
                        <a:rPr lang="en-GB" sz="1600" b="1">
                          <a:solidFill>
                            <a:schemeClr val="lt1"/>
                          </a:solidFill>
                        </a:rPr>
                        <a:t>Possible Risks</a:t>
                      </a:r>
                      <a:endParaRPr sz="1600" b="1">
                        <a:solidFill>
                          <a:schemeClr val="lt1"/>
                        </a:solidFill>
                      </a:endParaRPr>
                    </a:p>
                  </a:txBody>
                  <a:tcPr marL="91425" marR="91425" marT="91425" marB="91425"/>
                </a:tc>
                <a:extLst>
                  <a:ext uri="{0D108BD9-81ED-4DB2-BD59-A6C34878D82A}">
                    <a16:rowId xmlns:a16="http://schemas.microsoft.com/office/drawing/2014/main" val="10000"/>
                  </a:ext>
                </a:extLst>
              </a:tr>
              <a:tr h="554500">
                <a:tc>
                  <a:txBody>
                    <a:bodyPr/>
                    <a:lstStyle/>
                    <a:p>
                      <a:pPr marL="0" lvl="0" indent="0" algn="l" rtl="0">
                        <a:spcBef>
                          <a:spcPts val="0"/>
                        </a:spcBef>
                        <a:spcAft>
                          <a:spcPts val="0"/>
                        </a:spcAft>
                        <a:buNone/>
                      </a:pPr>
                      <a:r>
                        <a:rPr lang="en-GB">
                          <a:solidFill>
                            <a:schemeClr val="lt1"/>
                          </a:solidFill>
                        </a:rPr>
                        <a:t>Technology</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Insufficient Light</a:t>
                      </a:r>
                      <a:endParaRPr>
                        <a:solidFill>
                          <a:schemeClr val="lt1"/>
                        </a:solidFill>
                      </a:endParaRPr>
                    </a:p>
                  </a:txBody>
                  <a:tcPr marL="91425" marR="91425" marT="91425" marB="91425"/>
                </a:tc>
                <a:extLst>
                  <a:ext uri="{0D108BD9-81ED-4DB2-BD59-A6C34878D82A}">
                    <a16:rowId xmlns:a16="http://schemas.microsoft.com/office/drawing/2014/main" val="10001"/>
                  </a:ext>
                </a:extLst>
              </a:tr>
              <a:tr h="554500">
                <a:tc>
                  <a:txBody>
                    <a:bodyPr/>
                    <a:lstStyle/>
                    <a:p>
                      <a:pPr marL="0" lvl="0" indent="0" algn="l" rtl="0">
                        <a:spcBef>
                          <a:spcPts val="0"/>
                        </a:spcBef>
                        <a:spcAft>
                          <a:spcPts val="0"/>
                        </a:spcAft>
                        <a:buNone/>
                      </a:pPr>
                      <a:r>
                        <a:rPr lang="en-GB">
                          <a:solidFill>
                            <a:schemeClr val="lt1"/>
                          </a:solidFill>
                        </a:rPr>
                        <a:t>Technology</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The inbuilt library support is removed from developer side</a:t>
                      </a:r>
                      <a:endParaRPr>
                        <a:solidFill>
                          <a:schemeClr val="lt1"/>
                        </a:solidFill>
                      </a:endParaRPr>
                    </a:p>
                  </a:txBody>
                  <a:tcPr marL="91425" marR="91425" marT="91425" marB="91425"/>
                </a:tc>
                <a:extLst>
                  <a:ext uri="{0D108BD9-81ED-4DB2-BD59-A6C34878D82A}">
                    <a16:rowId xmlns:a16="http://schemas.microsoft.com/office/drawing/2014/main" val="10002"/>
                  </a:ext>
                </a:extLst>
              </a:tr>
              <a:tr h="554500">
                <a:tc>
                  <a:txBody>
                    <a:bodyPr/>
                    <a:lstStyle/>
                    <a:p>
                      <a:pPr marL="0" lvl="0" indent="0" algn="l" rtl="0">
                        <a:spcBef>
                          <a:spcPts val="0"/>
                        </a:spcBef>
                        <a:spcAft>
                          <a:spcPts val="0"/>
                        </a:spcAft>
                        <a:buNone/>
                      </a:pPr>
                      <a:r>
                        <a:rPr lang="en-GB">
                          <a:solidFill>
                            <a:schemeClr val="lt1"/>
                          </a:solidFill>
                        </a:rPr>
                        <a:t>Tools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Hardware failure</a:t>
                      </a:r>
                      <a:endParaRPr>
                        <a:solidFill>
                          <a:schemeClr val="lt1"/>
                        </a:solidFill>
                      </a:endParaRPr>
                    </a:p>
                  </a:txBody>
                  <a:tcPr marL="91425" marR="91425" marT="91425" marB="91425"/>
                </a:tc>
                <a:extLst>
                  <a:ext uri="{0D108BD9-81ED-4DB2-BD59-A6C34878D82A}">
                    <a16:rowId xmlns:a16="http://schemas.microsoft.com/office/drawing/2014/main" val="10003"/>
                  </a:ext>
                </a:extLst>
              </a:tr>
              <a:tr h="554500">
                <a:tc>
                  <a:txBody>
                    <a:bodyPr/>
                    <a:lstStyle/>
                    <a:p>
                      <a:pPr marL="0" lvl="0" indent="0" algn="l" rtl="0">
                        <a:spcBef>
                          <a:spcPts val="0"/>
                        </a:spcBef>
                        <a:spcAft>
                          <a:spcPts val="0"/>
                        </a:spcAft>
                        <a:buNone/>
                      </a:pPr>
                      <a:r>
                        <a:rPr lang="en-GB">
                          <a:solidFill>
                            <a:schemeClr val="lt1"/>
                          </a:solidFill>
                        </a:rPr>
                        <a:t>Estimation</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The rate of defect repair is underestimated</a:t>
                      </a:r>
                      <a:endParaRPr>
                        <a:solidFill>
                          <a:schemeClr val="lt1"/>
                        </a:solidFill>
                      </a:endParaRPr>
                    </a:p>
                  </a:txBody>
                  <a:tcPr marL="91425" marR="91425" marT="91425" marB="91425"/>
                </a:tc>
                <a:extLst>
                  <a:ext uri="{0D108BD9-81ED-4DB2-BD59-A6C34878D82A}">
                    <a16:rowId xmlns:a16="http://schemas.microsoft.com/office/drawing/2014/main" val="10004"/>
                  </a:ext>
                </a:extLst>
              </a:tr>
              <a:tr h="554500">
                <a:tc>
                  <a:txBody>
                    <a:bodyPr/>
                    <a:lstStyle/>
                    <a:p>
                      <a:pPr marL="0" lvl="0" indent="0" algn="l" rtl="0">
                        <a:spcBef>
                          <a:spcPts val="0"/>
                        </a:spcBef>
                        <a:spcAft>
                          <a:spcPts val="0"/>
                        </a:spcAft>
                        <a:buNone/>
                      </a:pPr>
                      <a:r>
                        <a:rPr lang="en-GB">
                          <a:solidFill>
                            <a:schemeClr val="lt1"/>
                          </a:solidFill>
                        </a:rPr>
                        <a:t>Estimation</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The time required to develop the software is underestimated</a:t>
                      </a:r>
                      <a:endParaRPr>
                        <a:solidFill>
                          <a:schemeClr val="lt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9"/>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Risk Analysis</a:t>
            </a:r>
            <a:endParaRPr/>
          </a:p>
        </p:txBody>
      </p:sp>
      <p:graphicFrame>
        <p:nvGraphicFramePr>
          <p:cNvPr id="376" name="Google Shape;376;p29"/>
          <p:cNvGraphicFramePr/>
          <p:nvPr/>
        </p:nvGraphicFramePr>
        <p:xfrm>
          <a:off x="618300" y="1060585"/>
          <a:ext cx="7562100" cy="3932900"/>
        </p:xfrm>
        <a:graphic>
          <a:graphicData uri="http://schemas.openxmlformats.org/drawingml/2006/table">
            <a:tbl>
              <a:tblPr>
                <a:noFill/>
                <a:tableStyleId>{8ADAE26C-64D1-4732-AF7C-32CE58B05102}</a:tableStyleId>
              </a:tblPr>
              <a:tblGrid>
                <a:gridCol w="2520700">
                  <a:extLst>
                    <a:ext uri="{9D8B030D-6E8A-4147-A177-3AD203B41FA5}">
                      <a16:colId xmlns:a16="http://schemas.microsoft.com/office/drawing/2014/main" val="20000"/>
                    </a:ext>
                  </a:extLst>
                </a:gridCol>
                <a:gridCol w="2520700">
                  <a:extLst>
                    <a:ext uri="{9D8B030D-6E8A-4147-A177-3AD203B41FA5}">
                      <a16:colId xmlns:a16="http://schemas.microsoft.com/office/drawing/2014/main" val="20001"/>
                    </a:ext>
                  </a:extLst>
                </a:gridCol>
                <a:gridCol w="2520700">
                  <a:extLst>
                    <a:ext uri="{9D8B030D-6E8A-4147-A177-3AD203B41FA5}">
                      <a16:colId xmlns:a16="http://schemas.microsoft.com/office/drawing/2014/main" val="20002"/>
                    </a:ext>
                  </a:extLst>
                </a:gridCol>
              </a:tblGrid>
              <a:tr h="437125">
                <a:tc>
                  <a:txBody>
                    <a:bodyPr/>
                    <a:lstStyle/>
                    <a:p>
                      <a:pPr marL="0" lvl="0" indent="0" algn="ctr" rtl="0">
                        <a:spcBef>
                          <a:spcPts val="0"/>
                        </a:spcBef>
                        <a:spcAft>
                          <a:spcPts val="0"/>
                        </a:spcAft>
                        <a:buNone/>
                      </a:pPr>
                      <a:r>
                        <a:rPr lang="en-GB" sz="1600" b="1">
                          <a:solidFill>
                            <a:schemeClr val="lt1"/>
                          </a:solidFill>
                        </a:rPr>
                        <a:t>Possible Risks</a:t>
                      </a:r>
                      <a:endParaRPr sz="1600" b="1">
                        <a:solidFill>
                          <a:schemeClr val="lt1"/>
                        </a:solidFill>
                      </a:endParaRPr>
                    </a:p>
                  </a:txBody>
                  <a:tcPr marL="91425" marR="91425" marT="91425" marB="91425"/>
                </a:tc>
                <a:tc>
                  <a:txBody>
                    <a:bodyPr/>
                    <a:lstStyle/>
                    <a:p>
                      <a:pPr marL="0" lvl="0" indent="0" algn="ctr" rtl="0">
                        <a:spcBef>
                          <a:spcPts val="0"/>
                        </a:spcBef>
                        <a:spcAft>
                          <a:spcPts val="0"/>
                        </a:spcAft>
                        <a:buNone/>
                      </a:pPr>
                      <a:r>
                        <a:rPr lang="en-GB" sz="1600" b="1">
                          <a:solidFill>
                            <a:schemeClr val="lt1"/>
                          </a:solidFill>
                        </a:rPr>
                        <a:t>Probability</a:t>
                      </a:r>
                      <a:endParaRPr sz="1600" b="1">
                        <a:solidFill>
                          <a:schemeClr val="lt1"/>
                        </a:solidFill>
                      </a:endParaRPr>
                    </a:p>
                  </a:txBody>
                  <a:tcPr marL="91425" marR="91425" marT="91425" marB="91425"/>
                </a:tc>
                <a:tc>
                  <a:txBody>
                    <a:bodyPr/>
                    <a:lstStyle/>
                    <a:p>
                      <a:pPr marL="0" lvl="0" indent="0" algn="ctr" rtl="0">
                        <a:spcBef>
                          <a:spcPts val="0"/>
                        </a:spcBef>
                        <a:spcAft>
                          <a:spcPts val="0"/>
                        </a:spcAft>
                        <a:buNone/>
                      </a:pPr>
                      <a:r>
                        <a:rPr lang="en-GB" sz="1600" b="1">
                          <a:solidFill>
                            <a:schemeClr val="lt1"/>
                          </a:solidFill>
                        </a:rPr>
                        <a:t>Effects</a:t>
                      </a:r>
                      <a:endParaRPr sz="1600" b="1">
                        <a:solidFill>
                          <a:schemeClr val="lt1"/>
                        </a:solidFill>
                      </a:endParaRPr>
                    </a:p>
                  </a:txBody>
                  <a:tcPr marL="91425" marR="91425" marT="91425" marB="91425"/>
                </a:tc>
                <a:extLst>
                  <a:ext uri="{0D108BD9-81ED-4DB2-BD59-A6C34878D82A}">
                    <a16:rowId xmlns:a16="http://schemas.microsoft.com/office/drawing/2014/main" val="10000"/>
                  </a:ext>
                </a:extLst>
              </a:tr>
              <a:tr h="437125">
                <a:tc>
                  <a:txBody>
                    <a:bodyPr/>
                    <a:lstStyle/>
                    <a:p>
                      <a:pPr marL="0" lvl="0" indent="0" algn="ctr" rtl="0">
                        <a:spcBef>
                          <a:spcPts val="0"/>
                        </a:spcBef>
                        <a:spcAft>
                          <a:spcPts val="0"/>
                        </a:spcAft>
                        <a:buNone/>
                      </a:pPr>
                      <a:r>
                        <a:rPr lang="en-GB">
                          <a:solidFill>
                            <a:schemeClr val="lt1"/>
                          </a:solidFill>
                        </a:rPr>
                        <a:t>Insufficient Light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High</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Serious</a:t>
                      </a:r>
                      <a:endParaRPr>
                        <a:solidFill>
                          <a:schemeClr val="lt1"/>
                        </a:solidFill>
                      </a:endParaRPr>
                    </a:p>
                  </a:txBody>
                  <a:tcPr marL="91425" marR="91425" marT="91425" marB="91425"/>
                </a:tc>
                <a:extLst>
                  <a:ext uri="{0D108BD9-81ED-4DB2-BD59-A6C34878D82A}">
                    <a16:rowId xmlns:a16="http://schemas.microsoft.com/office/drawing/2014/main" val="10001"/>
                  </a:ext>
                </a:extLst>
              </a:tr>
              <a:tr h="981750">
                <a:tc>
                  <a:txBody>
                    <a:bodyPr/>
                    <a:lstStyle/>
                    <a:p>
                      <a:pPr marL="0" lvl="0" indent="0" algn="ctr" rtl="0">
                        <a:spcBef>
                          <a:spcPts val="0"/>
                        </a:spcBef>
                        <a:spcAft>
                          <a:spcPts val="0"/>
                        </a:spcAft>
                        <a:buNone/>
                      </a:pPr>
                      <a:r>
                        <a:rPr lang="en-GB">
                          <a:solidFill>
                            <a:schemeClr val="lt1"/>
                          </a:solidFill>
                        </a:rPr>
                        <a:t>The inbuilt library support is removed from developer side</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High</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Serious</a:t>
                      </a:r>
                      <a:endParaRPr>
                        <a:solidFill>
                          <a:schemeClr val="lt1"/>
                        </a:solidFill>
                      </a:endParaRPr>
                    </a:p>
                  </a:txBody>
                  <a:tcPr marL="91425" marR="91425" marT="91425" marB="91425"/>
                </a:tc>
                <a:extLst>
                  <a:ext uri="{0D108BD9-81ED-4DB2-BD59-A6C34878D82A}">
                    <a16:rowId xmlns:a16="http://schemas.microsoft.com/office/drawing/2014/main" val="10002"/>
                  </a:ext>
                </a:extLst>
              </a:tr>
              <a:tr h="437125">
                <a:tc>
                  <a:txBody>
                    <a:bodyPr/>
                    <a:lstStyle/>
                    <a:p>
                      <a:pPr marL="0" lvl="0" indent="0" algn="ctr" rtl="0">
                        <a:spcBef>
                          <a:spcPts val="0"/>
                        </a:spcBef>
                        <a:spcAft>
                          <a:spcPts val="0"/>
                        </a:spcAft>
                        <a:buNone/>
                      </a:pPr>
                      <a:r>
                        <a:rPr lang="en-GB">
                          <a:solidFill>
                            <a:schemeClr val="lt1"/>
                          </a:solidFill>
                        </a:rPr>
                        <a:t>Hardware failure</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Moderate</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Catastrophic</a:t>
                      </a:r>
                      <a:endParaRPr>
                        <a:solidFill>
                          <a:schemeClr val="lt1"/>
                        </a:solidFill>
                      </a:endParaRPr>
                    </a:p>
                  </a:txBody>
                  <a:tcPr marL="91425" marR="91425" marT="91425" marB="91425"/>
                </a:tc>
                <a:extLst>
                  <a:ext uri="{0D108BD9-81ED-4DB2-BD59-A6C34878D82A}">
                    <a16:rowId xmlns:a16="http://schemas.microsoft.com/office/drawing/2014/main" val="10003"/>
                  </a:ext>
                </a:extLst>
              </a:tr>
              <a:tr h="731850">
                <a:tc>
                  <a:txBody>
                    <a:bodyPr/>
                    <a:lstStyle/>
                    <a:p>
                      <a:pPr marL="0" lvl="0" indent="0" algn="ctr" rtl="0">
                        <a:spcBef>
                          <a:spcPts val="0"/>
                        </a:spcBef>
                        <a:spcAft>
                          <a:spcPts val="0"/>
                        </a:spcAft>
                        <a:buNone/>
                      </a:pPr>
                      <a:r>
                        <a:rPr lang="en-GB">
                          <a:solidFill>
                            <a:schemeClr val="lt1"/>
                          </a:solidFill>
                        </a:rPr>
                        <a:t>The rate of defect repair is underestimated</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Moderate</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Tolerable</a:t>
                      </a:r>
                      <a:endParaRPr>
                        <a:solidFill>
                          <a:schemeClr val="lt1"/>
                        </a:solidFill>
                      </a:endParaRPr>
                    </a:p>
                  </a:txBody>
                  <a:tcPr marL="91425" marR="91425" marT="91425" marB="91425"/>
                </a:tc>
                <a:extLst>
                  <a:ext uri="{0D108BD9-81ED-4DB2-BD59-A6C34878D82A}">
                    <a16:rowId xmlns:a16="http://schemas.microsoft.com/office/drawing/2014/main" val="10004"/>
                  </a:ext>
                </a:extLst>
              </a:tr>
              <a:tr h="907925">
                <a:tc>
                  <a:txBody>
                    <a:bodyPr/>
                    <a:lstStyle/>
                    <a:p>
                      <a:pPr marL="0" lvl="0" indent="0" algn="ctr" rtl="0">
                        <a:spcBef>
                          <a:spcPts val="0"/>
                        </a:spcBef>
                        <a:spcAft>
                          <a:spcPts val="0"/>
                        </a:spcAft>
                        <a:buNone/>
                      </a:pPr>
                      <a:r>
                        <a:rPr lang="en-GB">
                          <a:solidFill>
                            <a:schemeClr val="lt1"/>
                          </a:solidFill>
                        </a:rPr>
                        <a:t>The time required to develop the software is underestimated</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Moderate</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en-GB">
                          <a:solidFill>
                            <a:schemeClr val="lt1"/>
                          </a:solidFill>
                        </a:rPr>
                        <a:t>Tolerable</a:t>
                      </a:r>
                      <a:endParaRPr>
                        <a:solidFill>
                          <a:schemeClr val="lt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0"/>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Functional Requirements</a:t>
            </a:r>
            <a:endParaRPr/>
          </a:p>
        </p:txBody>
      </p:sp>
      <p:sp>
        <p:nvSpPr>
          <p:cNvPr id="382" name="Google Shape;382;p30"/>
          <p:cNvSpPr txBox="1">
            <a:spLocks noGrp="1"/>
          </p:cNvSpPr>
          <p:nvPr>
            <p:ph type="subTitle" idx="1"/>
          </p:nvPr>
        </p:nvSpPr>
        <p:spPr>
          <a:xfrm>
            <a:off x="396475" y="1071575"/>
            <a:ext cx="8263200" cy="3690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As this is very challenging task for all our team members , to make it easy only a bit we have divided the project into 7 modules </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GB" b="1" u="sng"/>
              <a:t>Detection of Objects</a:t>
            </a:r>
            <a:r>
              <a:rPr lang="en-GB"/>
              <a:t>- From classification made by feature extraction step than we identify human being from input frame </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GB" b="1" u="sng"/>
              <a:t>Measurement of Distance</a:t>
            </a:r>
            <a:r>
              <a:rPr lang="en-GB"/>
              <a:t>- </a:t>
            </a:r>
            <a:r>
              <a:rPr lang="en-GB" sz="1550"/>
              <a:t>This is the third step of the pipeline, where the (x, y) location of the bounding box for each person has been estimated in the box view</a:t>
            </a:r>
            <a:endParaRPr sz="1550"/>
          </a:p>
          <a:p>
            <a:pPr marL="457200" lvl="0" indent="0" algn="l" rtl="0">
              <a:spcBef>
                <a:spcPts val="0"/>
              </a:spcBef>
              <a:spcAft>
                <a:spcPts val="0"/>
              </a:spcAft>
              <a:buNone/>
            </a:pPr>
            <a:endParaRPr b="1" u="sng"/>
          </a:p>
          <a:p>
            <a:pPr marL="457200" lvl="0" indent="-330200" algn="l" rtl="0">
              <a:spcBef>
                <a:spcPts val="0"/>
              </a:spcBef>
              <a:spcAft>
                <a:spcPts val="0"/>
              </a:spcAft>
              <a:buSzPts val="1600"/>
              <a:buChar char="➢"/>
            </a:pPr>
            <a:r>
              <a:rPr lang="en-GB" b="1" u="sng"/>
              <a:t>Calibration</a:t>
            </a:r>
            <a:r>
              <a:rPr lang="en-GB"/>
              <a:t>- In this component the distance between every pair of objects is found out and if distance is less than threshold value then we increment the violation count by 1.</a:t>
            </a:r>
            <a:endParaRPr/>
          </a:p>
          <a:p>
            <a:pPr marL="457200" lvl="0" indent="0" algn="l" rtl="0">
              <a:spcBef>
                <a:spcPts val="0"/>
              </a:spcBef>
              <a:spcAft>
                <a:spcPts val="0"/>
              </a:spcAft>
              <a:buNone/>
            </a:pPr>
            <a:endParaRPr b="1" u="sng"/>
          </a:p>
          <a:p>
            <a:pPr marL="457200" lvl="0" indent="-330200" algn="l" rtl="0">
              <a:spcBef>
                <a:spcPts val="0"/>
              </a:spcBef>
              <a:spcAft>
                <a:spcPts val="0"/>
              </a:spcAft>
              <a:buSzPts val="1600"/>
              <a:buChar char="➢"/>
            </a:pPr>
            <a:r>
              <a:rPr lang="en-GB" b="1" u="sng"/>
              <a:t>Feature Extraction</a:t>
            </a:r>
            <a:r>
              <a:rPr lang="en-GB"/>
              <a:t>-In this component the important features of human beings like face, hand, legs are found and classified into different parts.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1"/>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Functional Requirements</a:t>
            </a:r>
            <a:endParaRPr/>
          </a:p>
        </p:txBody>
      </p:sp>
      <p:sp>
        <p:nvSpPr>
          <p:cNvPr id="388" name="Google Shape;388;p31"/>
          <p:cNvSpPr txBox="1">
            <a:spLocks noGrp="1"/>
          </p:cNvSpPr>
          <p:nvPr>
            <p:ph type="subTitle" idx="1"/>
          </p:nvPr>
        </p:nvSpPr>
        <p:spPr>
          <a:xfrm>
            <a:off x="396475" y="1071575"/>
            <a:ext cx="8263200" cy="36900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b="1" u="sng"/>
              <a:t>Verification</a:t>
            </a:r>
            <a:r>
              <a:rPr lang="en-GB"/>
              <a:t>- One object detection is done we then verify that given object detected is human being by classifying object and finding important feature in object if feature is found than object is verified.</a:t>
            </a:r>
            <a:endParaRPr/>
          </a:p>
          <a:p>
            <a:pPr marL="457200" lvl="0" indent="0" algn="l" rtl="0">
              <a:spcBef>
                <a:spcPts val="0"/>
              </a:spcBef>
              <a:spcAft>
                <a:spcPts val="0"/>
              </a:spcAft>
              <a:buNone/>
            </a:pPr>
            <a:endParaRPr b="1" u="sng"/>
          </a:p>
          <a:p>
            <a:pPr marL="457200" lvl="0" indent="-330200" algn="l" rtl="0">
              <a:spcBef>
                <a:spcPts val="0"/>
              </a:spcBef>
              <a:spcAft>
                <a:spcPts val="0"/>
              </a:spcAft>
              <a:buSzPts val="1600"/>
              <a:buChar char="➢"/>
            </a:pPr>
            <a:r>
              <a:rPr lang="en-GB" b="1" u="sng"/>
              <a:t>Tracking</a:t>
            </a:r>
            <a:r>
              <a:rPr lang="en-GB"/>
              <a:t>- In tracking step the location of each object is identified and stored in 3d vector space. </a:t>
            </a:r>
            <a:endParaRPr/>
          </a:p>
          <a:p>
            <a:pPr marL="0" lvl="0" indent="0" algn="l" rtl="0">
              <a:spcBef>
                <a:spcPts val="0"/>
              </a:spcBef>
              <a:spcAft>
                <a:spcPts val="0"/>
              </a:spcAft>
              <a:buNone/>
            </a:pPr>
            <a:endParaRPr/>
          </a:p>
          <a:p>
            <a:pPr marL="0" lvl="0" indent="0" algn="l" rtl="0">
              <a:spcBef>
                <a:spcPts val="0"/>
              </a:spcBef>
              <a:spcAft>
                <a:spcPts val="0"/>
              </a:spcAft>
              <a:buNone/>
            </a:pPr>
            <a:r>
              <a:rPr lang="en-GB"/>
              <a:t>To implement all these different modules we have make use of DarkNet architecture , YOLO algorithm and OpenCV</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Introduction</a:t>
            </a:r>
            <a:endParaRPr/>
          </a:p>
        </p:txBody>
      </p:sp>
      <p:sp>
        <p:nvSpPr>
          <p:cNvPr id="284" name="Google Shape;284;p14"/>
          <p:cNvSpPr txBox="1">
            <a:spLocks noGrp="1"/>
          </p:cNvSpPr>
          <p:nvPr>
            <p:ph type="subTitle" idx="1"/>
          </p:nvPr>
        </p:nvSpPr>
        <p:spPr>
          <a:xfrm>
            <a:off x="552525" y="1305975"/>
            <a:ext cx="8107200" cy="3455700"/>
          </a:xfrm>
          <a:prstGeom prst="rect">
            <a:avLst/>
          </a:prstGeom>
        </p:spPr>
        <p:txBody>
          <a:bodyPr spcFirstLastPara="1" wrap="square" lIns="91425" tIns="91425" rIns="91425" bIns="91425" anchor="t" anchorCtr="0">
            <a:normAutofit/>
          </a:bodyPr>
          <a:lstStyle/>
          <a:p>
            <a:pPr marL="457200" lvl="0" indent="-330200" algn="just" rtl="0">
              <a:lnSpc>
                <a:spcPct val="115000"/>
              </a:lnSpc>
              <a:spcBef>
                <a:spcPts val="0"/>
              </a:spcBef>
              <a:spcAft>
                <a:spcPts val="0"/>
              </a:spcAft>
              <a:buSzPts val="1600"/>
              <a:buChar char="●"/>
            </a:pPr>
            <a:r>
              <a:rPr lang="en-GB" sz="1200">
                <a:latin typeface="Times New Roman"/>
                <a:ea typeface="Times New Roman"/>
                <a:cs typeface="Times New Roman"/>
                <a:sym typeface="Times New Roman"/>
              </a:rPr>
              <a:t>The generation of the novel coronavirus disease (COVID-19) was reported in late December 2019 in Wuhan, China. After a few months, the virus was hit by the global outbreak in 2020. In May 2020 The WHO announced the situation as a pandemic situation . </a:t>
            </a:r>
            <a:endParaRPr sz="12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Char char="●"/>
            </a:pPr>
            <a:r>
              <a:rPr lang="en-GB" sz="1200">
                <a:latin typeface="Times New Roman"/>
                <a:ea typeface="Times New Roman"/>
                <a:cs typeface="Times New Roman"/>
                <a:sym typeface="Times New Roman"/>
              </a:rPr>
              <a:t>The statistics by WHO , somewhere around August 2020 confirms 2.38 crore infected people in around 200 countries. The mortality rate of the novel Coronavirus (COVID-19) also shows a scary number of approximately 1.5 crore people from all over the world. </a:t>
            </a:r>
            <a:endParaRPr sz="12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Char char="●"/>
            </a:pPr>
            <a:r>
              <a:rPr lang="en-GB" sz="1200">
                <a:latin typeface="Times New Roman"/>
                <a:ea typeface="Times New Roman"/>
                <a:cs typeface="Times New Roman"/>
                <a:sym typeface="Times New Roman"/>
              </a:rPr>
              <a:t>With the growing trend of patients, the matter of relief is that we have recently developed the vaccine and vaccination started almost a month before. Scientists, healthcare organisations, and researchers with their continuous hard work have succeeded to produce the vaccine which also tackles the new strain of COVID-19. </a:t>
            </a:r>
            <a:endParaRPr sz="1200">
              <a:latin typeface="Times New Roman"/>
              <a:ea typeface="Times New Roman"/>
              <a:cs typeface="Times New Roman"/>
              <a:sym typeface="Times New Roman"/>
            </a:endParaRPr>
          </a:p>
          <a:p>
            <a:pPr marL="457200" lvl="0" indent="-330200" algn="just" rtl="0">
              <a:lnSpc>
                <a:spcPct val="115000"/>
              </a:lnSpc>
              <a:spcBef>
                <a:spcPts val="0"/>
              </a:spcBef>
              <a:spcAft>
                <a:spcPts val="0"/>
              </a:spcAft>
              <a:buSzPts val="1600"/>
              <a:buChar char="●"/>
            </a:pPr>
            <a:r>
              <a:rPr lang="en-GB" sz="1200">
                <a:latin typeface="Times New Roman"/>
                <a:ea typeface="Times New Roman"/>
                <a:cs typeface="Times New Roman"/>
                <a:sym typeface="Times New Roman"/>
              </a:rPr>
              <a:t>Therefore, precautions are taken by the whole world along with the vaccine to limit the spread of infection. Due to these harsh conditions , most of the countries have imposed a lockdown to prevent the initial spread of Coronavirus. As a result, the economies of most of the countries have been affected drastically. Now these countries are struggling to bring their economies right back on track.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2"/>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Non Functional Requirements</a:t>
            </a:r>
            <a:endParaRPr/>
          </a:p>
        </p:txBody>
      </p:sp>
      <p:sp>
        <p:nvSpPr>
          <p:cNvPr id="394" name="Google Shape;394;p32"/>
          <p:cNvSpPr txBox="1">
            <a:spLocks noGrp="1"/>
          </p:cNvSpPr>
          <p:nvPr>
            <p:ph type="subTitle" idx="1"/>
          </p:nvPr>
        </p:nvSpPr>
        <p:spPr>
          <a:xfrm>
            <a:off x="552525" y="1305975"/>
            <a:ext cx="8107200" cy="3455700"/>
          </a:xfrm>
          <a:prstGeom prst="rect">
            <a:avLst/>
          </a:prstGeom>
        </p:spPr>
        <p:txBody>
          <a:bodyPr spcFirstLastPara="1" wrap="square" lIns="91425" tIns="91425" rIns="91425" bIns="91425" anchor="t" anchorCtr="0">
            <a:normAutofit lnSpcReduction="10000"/>
          </a:bodyPr>
          <a:lstStyle/>
          <a:p>
            <a:pPr marL="457200" lvl="0" indent="-330200" algn="l" rtl="0">
              <a:spcBef>
                <a:spcPts val="0"/>
              </a:spcBef>
              <a:spcAft>
                <a:spcPts val="0"/>
              </a:spcAft>
              <a:buSzPts val="1600"/>
              <a:buChar char="●"/>
            </a:pPr>
            <a:r>
              <a:rPr lang="en-GB"/>
              <a:t>Safety of the Camera that are installed on the street , because they are our point of contact and if any breakdown happens in our camera then everything is lost</a:t>
            </a:r>
            <a:endParaRPr/>
          </a:p>
          <a:p>
            <a:pPr marL="457200" lvl="0" indent="-330200" algn="l" rtl="0">
              <a:spcBef>
                <a:spcPts val="0"/>
              </a:spcBef>
              <a:spcAft>
                <a:spcPts val="0"/>
              </a:spcAft>
              <a:buSzPts val="1600"/>
              <a:buChar char="●"/>
            </a:pPr>
            <a:r>
              <a:rPr lang="en-GB"/>
              <a:t>We should provide safety to the alarm system as well because that will also be present on the streets , so equal and high chances of getting damaged</a:t>
            </a:r>
            <a:endParaRPr/>
          </a:p>
          <a:p>
            <a:pPr marL="457200" lvl="0" indent="-330200" algn="l" rtl="0">
              <a:spcBef>
                <a:spcPts val="0"/>
              </a:spcBef>
              <a:spcAft>
                <a:spcPts val="0"/>
              </a:spcAft>
              <a:buSzPts val="1600"/>
              <a:buChar char="●"/>
            </a:pPr>
            <a:r>
              <a:rPr lang="en-GB"/>
              <a:t>Making our system hack proof , So that only registered users can access the data and make changes if they want / necessary</a:t>
            </a:r>
            <a:endParaRPr/>
          </a:p>
          <a:p>
            <a:pPr marL="457200" lvl="0" indent="-330200" algn="l" rtl="0">
              <a:spcBef>
                <a:spcPts val="0"/>
              </a:spcBef>
              <a:spcAft>
                <a:spcPts val="0"/>
              </a:spcAft>
              <a:buSzPts val="1600"/>
              <a:buChar char="●"/>
            </a:pPr>
            <a:r>
              <a:rPr lang="en-GB"/>
              <a:t>Providing the encrypted way to transfer data from the camera to the system for monitoring the social distancing system and then generating the report</a:t>
            </a:r>
            <a:endParaRPr/>
          </a:p>
          <a:p>
            <a:pPr marL="457200" lvl="0" indent="-330200" algn="l" rtl="0">
              <a:spcBef>
                <a:spcPts val="0"/>
              </a:spcBef>
              <a:spcAft>
                <a:spcPts val="0"/>
              </a:spcAft>
              <a:buSzPts val="1600"/>
              <a:buChar char="●"/>
            </a:pPr>
            <a:r>
              <a:rPr lang="en-GB"/>
              <a:t>This project is safe , usable and observe its surrounding every 3 seconds at the run time</a:t>
            </a:r>
            <a:endParaRPr/>
          </a:p>
          <a:p>
            <a:pPr marL="457200" lvl="0" indent="-330200" algn="l" rtl="0">
              <a:spcBef>
                <a:spcPts val="0"/>
              </a:spcBef>
              <a:spcAft>
                <a:spcPts val="0"/>
              </a:spcAft>
              <a:buSzPts val="1600"/>
              <a:buChar char="●"/>
            </a:pPr>
            <a:r>
              <a:rPr lang="en-GB"/>
              <a:t>Project is testable, maintainable, extensible and scalable</a:t>
            </a:r>
            <a:endParaRPr/>
          </a:p>
          <a:p>
            <a:pPr marL="457200" lvl="0" indent="-330200" algn="l" rtl="0">
              <a:spcBef>
                <a:spcPts val="0"/>
              </a:spcBef>
              <a:spcAft>
                <a:spcPts val="0"/>
              </a:spcAft>
              <a:buSzPts val="1600"/>
              <a:buChar char="●"/>
            </a:pPr>
            <a:r>
              <a:rPr lang="en-GB"/>
              <a:t>The product should also have following properties adaptable, available, correctness, flexibility, interoperability, maintainability, portability, reliability, reusability, robustness, testability, and usability.</a:t>
            </a:r>
            <a:endParaRPr/>
          </a:p>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3"/>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WBS</a:t>
            </a:r>
            <a:endParaRPr/>
          </a:p>
        </p:txBody>
      </p:sp>
      <p:sp>
        <p:nvSpPr>
          <p:cNvPr id="400" name="Google Shape;400;p33"/>
          <p:cNvSpPr txBox="1">
            <a:spLocks noGrp="1"/>
          </p:cNvSpPr>
          <p:nvPr>
            <p:ph type="subTitle" idx="1"/>
          </p:nvPr>
        </p:nvSpPr>
        <p:spPr>
          <a:xfrm>
            <a:off x="552525" y="1305975"/>
            <a:ext cx="8107200" cy="34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 WBS is breakdown in 6 modules for easy working and maintenance purpose</a:t>
            </a:r>
            <a:endParaRPr/>
          </a:p>
          <a:p>
            <a:pPr marL="457200" lvl="0" indent="-330200" algn="l" rtl="0">
              <a:spcBef>
                <a:spcPts val="0"/>
              </a:spcBef>
              <a:spcAft>
                <a:spcPts val="0"/>
              </a:spcAft>
              <a:buSzPts val="1600"/>
              <a:buChar char="●"/>
            </a:pPr>
            <a:r>
              <a:rPr lang="en-GB"/>
              <a:t>Calibration</a:t>
            </a:r>
            <a:endParaRPr/>
          </a:p>
          <a:p>
            <a:pPr marL="457200" lvl="0" indent="-330200" algn="l" rtl="0">
              <a:spcBef>
                <a:spcPts val="0"/>
              </a:spcBef>
              <a:spcAft>
                <a:spcPts val="0"/>
              </a:spcAft>
              <a:buSzPts val="1600"/>
              <a:buChar char="●"/>
            </a:pPr>
            <a:r>
              <a:rPr lang="en-GB"/>
              <a:t>Detection of Objects</a:t>
            </a:r>
            <a:endParaRPr/>
          </a:p>
          <a:p>
            <a:pPr marL="457200" lvl="0" indent="-330200" algn="l" rtl="0">
              <a:spcBef>
                <a:spcPts val="0"/>
              </a:spcBef>
              <a:spcAft>
                <a:spcPts val="0"/>
              </a:spcAft>
              <a:buSzPts val="1600"/>
              <a:buChar char="●"/>
            </a:pPr>
            <a:r>
              <a:rPr lang="en-GB"/>
              <a:t>Measurement of Distances</a:t>
            </a:r>
            <a:endParaRPr/>
          </a:p>
          <a:p>
            <a:pPr marL="457200" lvl="0" indent="-330200" algn="l" rtl="0">
              <a:spcBef>
                <a:spcPts val="0"/>
              </a:spcBef>
              <a:spcAft>
                <a:spcPts val="0"/>
              </a:spcAft>
              <a:buSzPts val="1600"/>
              <a:buChar char="●"/>
            </a:pPr>
            <a:r>
              <a:rPr lang="en-GB"/>
              <a:t>Feature Extraction</a:t>
            </a:r>
            <a:endParaRPr/>
          </a:p>
          <a:p>
            <a:pPr marL="457200" lvl="0" indent="-330200" algn="l" rtl="0">
              <a:spcBef>
                <a:spcPts val="0"/>
              </a:spcBef>
              <a:spcAft>
                <a:spcPts val="0"/>
              </a:spcAft>
              <a:buSzPts val="1600"/>
              <a:buChar char="●"/>
            </a:pPr>
            <a:r>
              <a:rPr lang="en-GB"/>
              <a:t>Tracking</a:t>
            </a:r>
            <a:endParaRPr/>
          </a:p>
          <a:p>
            <a:pPr marL="457200" lvl="0" indent="-330200" algn="l" rtl="0">
              <a:spcBef>
                <a:spcPts val="0"/>
              </a:spcBef>
              <a:spcAft>
                <a:spcPts val="0"/>
              </a:spcAft>
              <a:buSzPts val="1600"/>
              <a:buChar char="●"/>
            </a:pPr>
            <a:r>
              <a:rPr lang="en-GB"/>
              <a:t>Verification</a:t>
            </a:r>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4"/>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5"/>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6"/>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416" name="Google Shape;416;p36"/>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17" name="Google Shape;417;p36"/>
          <p:cNvPicPr preferRelativeResize="0"/>
          <p:nvPr/>
        </p:nvPicPr>
        <p:blipFill>
          <a:blip r:embed="rId3">
            <a:alphaModFix/>
          </a:blip>
          <a:stretch>
            <a:fillRect/>
          </a:stretch>
        </p:blipFill>
        <p:spPr>
          <a:xfrm>
            <a:off x="0" y="0"/>
            <a:ext cx="9144000" cy="5204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7"/>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423" name="Google Shape;423;p37"/>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24" name="Google Shape;424;p37"/>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8"/>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430" name="Google Shape;430;p38"/>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31" name="Google Shape;431;p38"/>
          <p:cNvPicPr preferRelativeResize="0"/>
          <p:nvPr/>
        </p:nvPicPr>
        <p:blipFill>
          <a:blip r:embed="rId3">
            <a:alphaModFix/>
          </a:blip>
          <a:stretch>
            <a:fillRect/>
          </a:stretch>
        </p:blipFill>
        <p:spPr>
          <a:xfrm>
            <a:off x="0" y="0"/>
            <a:ext cx="9202226"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9"/>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Challenges</a:t>
            </a:r>
            <a:endParaRPr/>
          </a:p>
        </p:txBody>
      </p:sp>
      <p:sp>
        <p:nvSpPr>
          <p:cNvPr id="437" name="Google Shape;437;p39"/>
          <p:cNvSpPr txBox="1">
            <a:spLocks noGrp="1"/>
          </p:cNvSpPr>
          <p:nvPr>
            <p:ph type="subTitle" idx="1"/>
          </p:nvPr>
        </p:nvSpPr>
        <p:spPr>
          <a:xfrm>
            <a:off x="552525" y="1305975"/>
            <a:ext cx="8107200" cy="3455700"/>
          </a:xfrm>
          <a:prstGeom prst="rect">
            <a:avLst/>
          </a:prstGeom>
        </p:spPr>
        <p:txBody>
          <a:bodyPr spcFirstLastPara="1" wrap="square" lIns="91425" tIns="91425" rIns="91425" bIns="91425" anchor="t" anchorCtr="0">
            <a:noAutofit/>
          </a:bodyPr>
          <a:lstStyle/>
          <a:p>
            <a:pPr marL="457200" marR="406400" lvl="0" indent="-311150" algn="just" rtl="0">
              <a:lnSpc>
                <a:spcPct val="115000"/>
              </a:lnSpc>
              <a:spcBef>
                <a:spcPts val="0"/>
              </a:spcBef>
              <a:spcAft>
                <a:spcPts val="0"/>
              </a:spcAft>
              <a:buSzPts val="1300"/>
              <a:buChar char="●"/>
            </a:pPr>
            <a:r>
              <a:rPr lang="en-GB" sz="1300"/>
              <a:t>Since this application is meant to be utilized in any working environment; accuracy and precision are highly desired to serve the aim . Higher number of false positives may raise discomfort and panic situations among people being observed. There can also be genuinely raised concerns about privacy and individual rights which may be addressed with some additional measures like prior consents for such working environments, hiding a person’s identity in general, and maintaining transparency about its fair uses within limited stakeholders.</a:t>
            </a:r>
            <a:endParaRPr sz="1300"/>
          </a:p>
          <a:p>
            <a:pPr marL="457200" marR="406400" lvl="0" indent="-311150" algn="just" rtl="0">
              <a:lnSpc>
                <a:spcPct val="115000"/>
              </a:lnSpc>
              <a:spcBef>
                <a:spcPts val="0"/>
              </a:spcBef>
              <a:spcAft>
                <a:spcPts val="0"/>
              </a:spcAft>
              <a:buSzPts val="1300"/>
              <a:buChar char="●"/>
            </a:pPr>
            <a:r>
              <a:rPr lang="en-GB" sz="1300"/>
              <a:t>Social distancing indicator needs manual calibration for image detection right now. In cases where more people are in a 3D space, it is difficult to indicate and mark the images. Potential solutions can be working on an overhead image (essentially a 2D image of human heads) which detects human heads and calculates distances between the detected windows easily by finding the vector distance between coordinates on image. We are not doing face detection and recognition right now. It would be good to include some face data and carry out recognition as well (can be used for real time attendance).</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1F50C3-1F91-40E1-8642-00F70E7AA67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4152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47F926-3AE7-4F3E-BB0B-B3D945653E3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5498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Abstract</a:t>
            </a:r>
            <a:endParaRPr/>
          </a:p>
        </p:txBody>
      </p:sp>
      <p:sp>
        <p:nvSpPr>
          <p:cNvPr id="290" name="Google Shape;290;p15"/>
          <p:cNvSpPr txBox="1">
            <a:spLocks noGrp="1"/>
          </p:cNvSpPr>
          <p:nvPr>
            <p:ph type="subTitle" idx="1"/>
          </p:nvPr>
        </p:nvSpPr>
        <p:spPr>
          <a:xfrm>
            <a:off x="552525" y="1305975"/>
            <a:ext cx="8107200" cy="3455700"/>
          </a:xfrm>
          <a:prstGeom prst="rect">
            <a:avLst/>
          </a:prstGeom>
        </p:spPr>
        <p:txBody>
          <a:bodyPr spcFirstLastPara="1" wrap="square" lIns="91425" tIns="91425" rIns="91425" bIns="91425" anchor="t" anchorCtr="0">
            <a:normAutofit fontScale="92500" lnSpcReduction="10000"/>
          </a:bodyPr>
          <a:lstStyle/>
          <a:p>
            <a:pPr marL="457200" lvl="0" indent="-322580" algn="l" rtl="0">
              <a:spcBef>
                <a:spcPts val="0"/>
              </a:spcBef>
              <a:spcAft>
                <a:spcPts val="0"/>
              </a:spcAft>
              <a:buSzPct val="100000"/>
              <a:buChar char="●"/>
            </a:pPr>
            <a:r>
              <a:rPr lang="en-GB"/>
              <a:t>Social distancing is a recommended solution by the World Health Organisation (WHO) to minimise the spread of COVID-19 in public places. The majority of governments and national health authorities have set the 2-meter physical distance as a mandatory safety measure in shopping centres, schools and other covered areas. </a:t>
            </a:r>
            <a:endParaRPr/>
          </a:p>
          <a:p>
            <a:pPr marL="457200" lvl="0" indent="-322580" algn="l" rtl="0">
              <a:spcBef>
                <a:spcPts val="0"/>
              </a:spcBef>
              <a:spcAft>
                <a:spcPts val="0"/>
              </a:spcAft>
              <a:buSzPct val="100000"/>
              <a:buChar char="●"/>
            </a:pPr>
            <a:r>
              <a:rPr lang="en-GB"/>
              <a:t>In this research, we develop a generic Deep Neural Network-Based model for automated people detection, tracking, and inter-people distances estimation in the crowd, using common CCTV security cameras. </a:t>
            </a:r>
            <a:endParaRPr/>
          </a:p>
          <a:p>
            <a:pPr marL="457200" lvl="0" indent="-322580" algn="l" rtl="0">
              <a:spcBef>
                <a:spcPts val="0"/>
              </a:spcBef>
              <a:spcAft>
                <a:spcPts val="0"/>
              </a:spcAft>
              <a:buSzPct val="100000"/>
              <a:buChar char="●"/>
            </a:pPr>
            <a:r>
              <a:rPr lang="en-GB"/>
              <a:t>The proposed model includes a YOLOv4-based framework and inverse perspective mapping for accurate people detection and social distancing monitoring in challenging conditions, including people occlusion, partial visibility, and lighting variations. We also provide an online risk assessment scheme by statistical analysis of the Spatio-temporal data from the moving trajectories and the rate of social distancing violations. </a:t>
            </a:r>
            <a:endParaRPr/>
          </a:p>
          <a:p>
            <a:pPr marL="457200" lvl="0" indent="-322580" algn="l" rtl="0">
              <a:spcBef>
                <a:spcPts val="0"/>
              </a:spcBef>
              <a:spcAft>
                <a:spcPts val="0"/>
              </a:spcAft>
              <a:buSzPct val="100000"/>
              <a:buChar char="●"/>
            </a:pPr>
            <a:r>
              <a:rPr lang="en-GB"/>
              <a:t>We identify high-risk zones with the highest possibility of virus spread and infections. This may help authorities to redesign the layout of a public place or to take precautionary actions to mitigate high-risk zones.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00C0D7-04B0-428C-A599-E985E72A017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42815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07B2CF-314B-44AB-8383-4AB3DC97506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93771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ABA0C-CD0C-430E-A692-0F8EE651D90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28881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Literature Survey</a:t>
            </a:r>
            <a:endParaRPr/>
          </a:p>
        </p:txBody>
      </p:sp>
      <p:graphicFrame>
        <p:nvGraphicFramePr>
          <p:cNvPr id="296" name="Google Shape;296;p16"/>
          <p:cNvGraphicFramePr/>
          <p:nvPr/>
        </p:nvGraphicFramePr>
        <p:xfrm>
          <a:off x="552525" y="1135050"/>
          <a:ext cx="8107200" cy="3734015"/>
        </p:xfrm>
        <a:graphic>
          <a:graphicData uri="http://schemas.openxmlformats.org/drawingml/2006/table">
            <a:tbl>
              <a:tblPr>
                <a:noFill/>
                <a:tableStyleId>{8ADAE26C-64D1-4732-AF7C-32CE58B05102}</a:tableStyleId>
              </a:tblPr>
              <a:tblGrid>
                <a:gridCol w="2702400">
                  <a:extLst>
                    <a:ext uri="{9D8B030D-6E8A-4147-A177-3AD203B41FA5}">
                      <a16:colId xmlns:a16="http://schemas.microsoft.com/office/drawing/2014/main" val="20000"/>
                    </a:ext>
                  </a:extLst>
                </a:gridCol>
                <a:gridCol w="2702400">
                  <a:extLst>
                    <a:ext uri="{9D8B030D-6E8A-4147-A177-3AD203B41FA5}">
                      <a16:colId xmlns:a16="http://schemas.microsoft.com/office/drawing/2014/main" val="20001"/>
                    </a:ext>
                  </a:extLst>
                </a:gridCol>
                <a:gridCol w="2702400">
                  <a:extLst>
                    <a:ext uri="{9D8B030D-6E8A-4147-A177-3AD203B41FA5}">
                      <a16:colId xmlns:a16="http://schemas.microsoft.com/office/drawing/2014/main" val="20002"/>
                    </a:ext>
                  </a:extLst>
                </a:gridCol>
              </a:tblGrid>
              <a:tr h="457475">
                <a:tc>
                  <a:txBody>
                    <a:bodyPr/>
                    <a:lstStyle/>
                    <a:p>
                      <a:pPr marL="0" lvl="0" indent="0" algn="ctr" rtl="0">
                        <a:spcBef>
                          <a:spcPts val="0"/>
                        </a:spcBef>
                        <a:spcAft>
                          <a:spcPts val="0"/>
                        </a:spcAft>
                        <a:buNone/>
                      </a:pPr>
                      <a:r>
                        <a:rPr lang="en-GB" sz="1500" b="1">
                          <a:solidFill>
                            <a:schemeClr val="lt1"/>
                          </a:solidFill>
                        </a:rPr>
                        <a:t>TITLE</a:t>
                      </a:r>
                      <a:endParaRPr sz="1500" b="1">
                        <a:solidFill>
                          <a:schemeClr val="lt1"/>
                        </a:solidFill>
                      </a:endParaRPr>
                    </a:p>
                  </a:txBody>
                  <a:tcPr marL="91425" marR="91425" marT="91425" marB="91425"/>
                </a:tc>
                <a:tc>
                  <a:txBody>
                    <a:bodyPr/>
                    <a:lstStyle/>
                    <a:p>
                      <a:pPr marL="0" lvl="0" indent="0" algn="l" rtl="0">
                        <a:spcBef>
                          <a:spcPts val="0"/>
                        </a:spcBef>
                        <a:spcAft>
                          <a:spcPts val="0"/>
                        </a:spcAft>
                        <a:buNone/>
                      </a:pPr>
                      <a:r>
                        <a:rPr lang="en-GB" sz="1500" b="1">
                          <a:solidFill>
                            <a:schemeClr val="lt1"/>
                          </a:solidFill>
                        </a:rPr>
                        <a:t>Key Concept</a:t>
                      </a:r>
                      <a:endParaRPr sz="1500" b="1">
                        <a:solidFill>
                          <a:schemeClr val="lt1"/>
                        </a:solidFill>
                      </a:endParaRPr>
                    </a:p>
                  </a:txBody>
                  <a:tcPr marL="91425" marR="91425" marT="91425" marB="91425"/>
                </a:tc>
                <a:tc>
                  <a:txBody>
                    <a:bodyPr/>
                    <a:lstStyle/>
                    <a:p>
                      <a:pPr marL="0" lvl="0" indent="0" algn="l" rtl="0">
                        <a:spcBef>
                          <a:spcPts val="0"/>
                        </a:spcBef>
                        <a:spcAft>
                          <a:spcPts val="0"/>
                        </a:spcAft>
                        <a:buNone/>
                      </a:pPr>
                      <a:r>
                        <a:rPr lang="en-GB" sz="1500" b="1">
                          <a:solidFill>
                            <a:schemeClr val="lt1"/>
                          </a:solidFill>
                        </a:rPr>
                        <a:t>Advantage / Disadvantage</a:t>
                      </a:r>
                      <a:endParaRPr sz="1500" b="1">
                        <a:solidFill>
                          <a:schemeClr val="lt1"/>
                        </a:solidFill>
                      </a:endParaRPr>
                    </a:p>
                  </a:txBody>
                  <a:tcPr marL="91425" marR="91425" marT="91425" marB="91425"/>
                </a:tc>
                <a:extLst>
                  <a:ext uri="{0D108BD9-81ED-4DB2-BD59-A6C34878D82A}">
                    <a16:rowId xmlns:a16="http://schemas.microsoft.com/office/drawing/2014/main" val="10000"/>
                  </a:ext>
                </a:extLst>
              </a:tr>
              <a:tr h="1210925">
                <a:tc>
                  <a:txBody>
                    <a:bodyPr/>
                    <a:lstStyle/>
                    <a:p>
                      <a:pPr marL="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Monitoring COVID-19 social distancing with person detection and tracking via fine-tuned YOLO v3 and Deepsort techniques</a:t>
                      </a:r>
                      <a:endParaRPr sz="1000"/>
                    </a:p>
                  </a:txBody>
                  <a:tcPr marL="91425" marR="91425" marT="91425" marB="91425"/>
                </a:tc>
                <a:tc>
                  <a:txBody>
                    <a:bodyPr/>
                    <a:lstStyle/>
                    <a:p>
                      <a:pPr marL="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This paper uses Yolo v3 object detection approach to separate out people from the background of the data and applies deepsort technique to follow the identified people. In order to detect multiple objects at the same time given a background, anchor boxes were used which are overlaid on the dataset input over different locations having different sizes and aspect ratios.Then the trained model gives output  as bounding boxes set and an ID for each person identified through object detection.</a:t>
                      </a:r>
                      <a:endParaRPr sz="800"/>
                    </a:p>
                  </a:txBody>
                  <a:tcPr marL="91425" marR="91425" marT="91425" marB="91425"/>
                </a:tc>
                <a:tc>
                  <a:txBody>
                    <a:bodyPr/>
                    <a:lstStyle/>
                    <a:p>
                      <a:pPr marL="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The  results discussed by the authors did not have  any statistical analysis regarding the outputs generated. The paper did not discuss any privacy related issue regarding the surveillance footage and tracking of persons which are as much important as the need of these technologies</a:t>
                      </a:r>
                      <a:endParaRPr sz="10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1"/>
                  </a:ext>
                </a:extLst>
              </a:tr>
              <a:tr h="1210925">
                <a:tc>
                  <a:txBody>
                    <a:bodyPr/>
                    <a:lstStyle/>
                    <a:p>
                      <a:pPr marL="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R-fcn: Object detection via region-based fully convolutional networks</a:t>
                      </a:r>
                      <a:endParaRPr sz="1000"/>
                    </a:p>
                  </a:txBody>
                  <a:tcPr marL="91425" marR="91425" marT="91425" marB="91425"/>
                </a:tc>
                <a:tc>
                  <a:txBody>
                    <a:bodyPr/>
                    <a:lstStyle/>
                    <a:p>
                      <a:pPr marL="0" lvl="0" indent="0" algn="l" rtl="0">
                        <a:spcBef>
                          <a:spcPts val="0"/>
                        </a:spcBef>
                        <a:spcAft>
                          <a:spcPts val="0"/>
                        </a:spcAft>
                        <a:buNone/>
                      </a:pPr>
                      <a:r>
                        <a:rPr lang="en-GB" sz="900">
                          <a:solidFill>
                            <a:schemeClr val="lt1"/>
                          </a:solidFill>
                          <a:latin typeface="Times New Roman"/>
                          <a:ea typeface="Times New Roman"/>
                          <a:cs typeface="Times New Roman"/>
                          <a:sym typeface="Times New Roman"/>
                        </a:rPr>
                        <a:t>This paper proposes a state-of-the-art system which is a region-based and fully convolutional object detection system. It is fully convolutional with approx. all the computations shared on the image. The authors have proposed score maps which are position sensitive in order to achieve an efficient object detection mechanism.</a:t>
                      </a:r>
                      <a:endParaRPr sz="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900"/>
                    </a:p>
                  </a:txBody>
                  <a:tcPr marL="91425" marR="91425" marT="91425" marB="91425"/>
                </a:tc>
                <a:tc>
                  <a:txBody>
                    <a:bodyPr/>
                    <a:lstStyle/>
                    <a:p>
                      <a:pPr marL="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Fully convolutional Instance Segmentation systems show  errors on overlapping instances or objects and leads to creation of  spurious edge</a:t>
                      </a:r>
                      <a:endParaRPr sz="10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Literature Survey</a:t>
            </a:r>
            <a:endParaRPr/>
          </a:p>
        </p:txBody>
      </p:sp>
      <p:graphicFrame>
        <p:nvGraphicFramePr>
          <p:cNvPr id="302" name="Google Shape;302;p17"/>
          <p:cNvGraphicFramePr/>
          <p:nvPr/>
        </p:nvGraphicFramePr>
        <p:xfrm>
          <a:off x="552525" y="1135050"/>
          <a:ext cx="8107200" cy="3908650"/>
        </p:xfrm>
        <a:graphic>
          <a:graphicData uri="http://schemas.openxmlformats.org/drawingml/2006/table">
            <a:tbl>
              <a:tblPr>
                <a:noFill/>
                <a:tableStyleId>{8ADAE26C-64D1-4732-AF7C-32CE58B05102}</a:tableStyleId>
              </a:tblPr>
              <a:tblGrid>
                <a:gridCol w="2702400">
                  <a:extLst>
                    <a:ext uri="{9D8B030D-6E8A-4147-A177-3AD203B41FA5}">
                      <a16:colId xmlns:a16="http://schemas.microsoft.com/office/drawing/2014/main" val="20000"/>
                    </a:ext>
                  </a:extLst>
                </a:gridCol>
                <a:gridCol w="2702400">
                  <a:extLst>
                    <a:ext uri="{9D8B030D-6E8A-4147-A177-3AD203B41FA5}">
                      <a16:colId xmlns:a16="http://schemas.microsoft.com/office/drawing/2014/main" val="20001"/>
                    </a:ext>
                  </a:extLst>
                </a:gridCol>
                <a:gridCol w="2702400">
                  <a:extLst>
                    <a:ext uri="{9D8B030D-6E8A-4147-A177-3AD203B41FA5}">
                      <a16:colId xmlns:a16="http://schemas.microsoft.com/office/drawing/2014/main" val="20002"/>
                    </a:ext>
                  </a:extLst>
                </a:gridCol>
              </a:tblGrid>
              <a:tr h="457475">
                <a:tc>
                  <a:txBody>
                    <a:bodyPr/>
                    <a:lstStyle/>
                    <a:p>
                      <a:pPr marL="0" lvl="0" indent="0" algn="ctr" rtl="0">
                        <a:spcBef>
                          <a:spcPts val="0"/>
                        </a:spcBef>
                        <a:spcAft>
                          <a:spcPts val="0"/>
                        </a:spcAft>
                        <a:buNone/>
                      </a:pPr>
                      <a:r>
                        <a:rPr lang="en-GB" sz="1500" b="1">
                          <a:solidFill>
                            <a:schemeClr val="lt1"/>
                          </a:solidFill>
                        </a:rPr>
                        <a:t>TITLE</a:t>
                      </a:r>
                      <a:endParaRPr sz="1500" b="1">
                        <a:solidFill>
                          <a:schemeClr val="lt1"/>
                        </a:solidFill>
                      </a:endParaRPr>
                    </a:p>
                  </a:txBody>
                  <a:tcPr marL="91425" marR="91425" marT="91425" marB="91425"/>
                </a:tc>
                <a:tc>
                  <a:txBody>
                    <a:bodyPr/>
                    <a:lstStyle/>
                    <a:p>
                      <a:pPr marL="0" lvl="0" indent="0" algn="l" rtl="0">
                        <a:spcBef>
                          <a:spcPts val="0"/>
                        </a:spcBef>
                        <a:spcAft>
                          <a:spcPts val="0"/>
                        </a:spcAft>
                        <a:buNone/>
                      </a:pPr>
                      <a:r>
                        <a:rPr lang="en-GB" sz="1500" b="1">
                          <a:solidFill>
                            <a:schemeClr val="lt1"/>
                          </a:solidFill>
                        </a:rPr>
                        <a:t>Key Concept</a:t>
                      </a:r>
                      <a:endParaRPr sz="1500" b="1">
                        <a:solidFill>
                          <a:schemeClr val="lt1"/>
                        </a:solidFill>
                      </a:endParaRPr>
                    </a:p>
                  </a:txBody>
                  <a:tcPr marL="91425" marR="91425" marT="91425" marB="91425"/>
                </a:tc>
                <a:tc>
                  <a:txBody>
                    <a:bodyPr/>
                    <a:lstStyle/>
                    <a:p>
                      <a:pPr marL="0" lvl="0" indent="0" algn="l" rtl="0">
                        <a:spcBef>
                          <a:spcPts val="0"/>
                        </a:spcBef>
                        <a:spcAft>
                          <a:spcPts val="0"/>
                        </a:spcAft>
                        <a:buNone/>
                      </a:pPr>
                      <a:r>
                        <a:rPr lang="en-GB" sz="1500" b="1">
                          <a:solidFill>
                            <a:schemeClr val="lt1"/>
                          </a:solidFill>
                        </a:rPr>
                        <a:t>Advantage / Disadvantage</a:t>
                      </a:r>
                      <a:endParaRPr sz="1500" b="1">
                        <a:solidFill>
                          <a:schemeClr val="lt1"/>
                        </a:solidFill>
                      </a:endParaRPr>
                    </a:p>
                  </a:txBody>
                  <a:tcPr marL="91425" marR="91425" marT="91425" marB="91425"/>
                </a:tc>
                <a:extLst>
                  <a:ext uri="{0D108BD9-81ED-4DB2-BD59-A6C34878D82A}">
                    <a16:rowId xmlns:a16="http://schemas.microsoft.com/office/drawing/2014/main" val="10000"/>
                  </a:ext>
                </a:extLst>
              </a:tr>
              <a:tr h="1210925">
                <a:tc>
                  <a:txBody>
                    <a:bodyPr/>
                    <a:lstStyle/>
                    <a:p>
                      <a:pPr marL="0" lvl="0" indent="0" algn="l" rtl="0">
                        <a:spcBef>
                          <a:spcPts val="0"/>
                        </a:spcBef>
                        <a:spcAft>
                          <a:spcPts val="0"/>
                        </a:spcAft>
                        <a:buNone/>
                      </a:pPr>
                      <a:r>
                        <a:rPr lang="en-GB" sz="900">
                          <a:solidFill>
                            <a:schemeClr val="lt1"/>
                          </a:solidFill>
                          <a:latin typeface="Times New Roman"/>
                          <a:ea typeface="Times New Roman"/>
                          <a:cs typeface="Times New Roman"/>
                          <a:sym typeface="Times New Roman"/>
                        </a:rPr>
                        <a:t>Optical flow based moving object detection and tracking for traffic surveillance</a:t>
                      </a:r>
                      <a:endParaRPr sz="900"/>
                    </a:p>
                  </a:txBody>
                  <a:tcPr marL="91425" marR="91425" marT="91425" marB="91425"/>
                </a:tc>
                <a:tc>
                  <a:txBody>
                    <a:bodyPr/>
                    <a:lstStyle/>
                    <a:p>
                      <a:pPr marL="0" lvl="0" indent="0" algn="l" rtl="0">
                        <a:spcBef>
                          <a:spcPts val="0"/>
                        </a:spcBef>
                        <a:spcAft>
                          <a:spcPts val="0"/>
                        </a:spcAft>
                        <a:buNone/>
                      </a:pPr>
                      <a:r>
                        <a:rPr lang="en-GB" sz="900">
                          <a:solidFill>
                            <a:schemeClr val="lt1"/>
                          </a:solidFill>
                          <a:latin typeface="Times New Roman"/>
                          <a:ea typeface="Times New Roman"/>
                          <a:cs typeface="Times New Roman"/>
                          <a:sym typeface="Times New Roman"/>
                        </a:rPr>
                        <a:t>The proposed method in the paper is based on OFE(Optical Flow Estimation) combined with image processing techniques which includes median filtering and thresholding algorithms.The algorithm designed first selects a scene from the static camera and calculates mean of each frame on gray scale format, after which OFE is executed. Optical flow is used to describe the direction and the velocity and rate of pixels per unit time in a time sequence consisting of two consequent images. To filter out undesired noises and speckles, median filtering is used which may cause some holes in the images. To fill those holes for minimising detection mistakes, morphological closing is implemented by the authors.</a:t>
                      </a:r>
                      <a:endParaRPr sz="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900">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GB" sz="900">
                          <a:solidFill>
                            <a:schemeClr val="lt1"/>
                          </a:solidFill>
                          <a:latin typeface="Times New Roman"/>
                          <a:ea typeface="Times New Roman"/>
                          <a:cs typeface="Times New Roman"/>
                          <a:sym typeface="Times New Roman"/>
                        </a:rPr>
                        <a:t>Additional processes have to be included to compensate in situations where the camera is shaking throughout the video</a:t>
                      </a:r>
                      <a:endParaRPr sz="900"/>
                    </a:p>
                  </a:txBody>
                  <a:tcPr marL="91425" marR="91425" marT="91425" marB="91425"/>
                </a:tc>
                <a:extLst>
                  <a:ext uri="{0D108BD9-81ED-4DB2-BD59-A6C34878D82A}">
                    <a16:rowId xmlns:a16="http://schemas.microsoft.com/office/drawing/2014/main" val="10001"/>
                  </a:ext>
                </a:extLst>
              </a:tr>
              <a:tr h="1210925">
                <a:tc>
                  <a:txBody>
                    <a:bodyPr/>
                    <a:lstStyle/>
                    <a:p>
                      <a:pPr marL="0" lvl="0" indent="0" algn="l" rtl="0">
                        <a:spcBef>
                          <a:spcPts val="0"/>
                        </a:spcBef>
                        <a:spcAft>
                          <a:spcPts val="0"/>
                        </a:spcAft>
                        <a:buNone/>
                      </a:pPr>
                      <a:r>
                        <a:rPr lang="en-GB" sz="900">
                          <a:solidFill>
                            <a:schemeClr val="lt1"/>
                          </a:solidFill>
                          <a:latin typeface="Times New Roman"/>
                          <a:ea typeface="Times New Roman"/>
                          <a:cs typeface="Times New Roman"/>
                          <a:sym typeface="Times New Roman"/>
                        </a:rPr>
                        <a:t>Strong social distancing measures in the united states reduced the covid-19 growth rate: Study evaluates the impact of social distancing measures on the growth rate of confirmed covid-19 cases across the united states.</a:t>
                      </a:r>
                      <a:endParaRPr sz="900"/>
                    </a:p>
                  </a:txBody>
                  <a:tcPr marL="91425" marR="91425" marT="91425" marB="91425"/>
                </a:tc>
                <a:tc>
                  <a:txBody>
                    <a:bodyPr/>
                    <a:lstStyle/>
                    <a:p>
                      <a:pPr marL="0" lvl="0" indent="0" algn="l" rtl="0">
                        <a:spcBef>
                          <a:spcPts val="0"/>
                        </a:spcBef>
                        <a:spcAft>
                          <a:spcPts val="0"/>
                        </a:spcAft>
                        <a:buNone/>
                      </a:pPr>
                      <a:r>
                        <a:rPr lang="en-GB" sz="900">
                          <a:solidFill>
                            <a:schemeClr val="lt1"/>
                          </a:solidFill>
                          <a:latin typeface="Times New Roman"/>
                          <a:ea typeface="Times New Roman"/>
                          <a:cs typeface="Times New Roman"/>
                          <a:sym typeface="Times New Roman"/>
                        </a:rPr>
                        <a:t>This paper measures the impact of the guidelines implemented by the government in the USA and its effect in decreasing the cases of COVID-19. It is the study conducted between March 1, 2020, and April 27, 2020. This paper studies each of the policy’s impact on the growth of the COVID-19 cases.</a:t>
                      </a:r>
                      <a:endParaRPr sz="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900">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GB" sz="900">
                          <a:solidFill>
                            <a:schemeClr val="lt1"/>
                          </a:solidFill>
                          <a:latin typeface="Times New Roman"/>
                          <a:ea typeface="Times New Roman"/>
                          <a:cs typeface="Times New Roman"/>
                          <a:sym typeface="Times New Roman"/>
                        </a:rPr>
                        <a:t>Currently if you need 95% of the basic things , keras is the first choice.</a:t>
                      </a:r>
                      <a:endParaRPr sz="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sz="900">
                        <a:solidFill>
                          <a:schemeClr val="lt1"/>
                        </a:solidFill>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ctrTitle"/>
          </p:nvPr>
        </p:nvSpPr>
        <p:spPr>
          <a:xfrm>
            <a:off x="552525" y="301375"/>
            <a:ext cx="8107200" cy="83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Literature Survey</a:t>
            </a:r>
            <a:endParaRPr/>
          </a:p>
        </p:txBody>
      </p:sp>
      <p:graphicFrame>
        <p:nvGraphicFramePr>
          <p:cNvPr id="308" name="Google Shape;308;p18"/>
          <p:cNvGraphicFramePr/>
          <p:nvPr/>
        </p:nvGraphicFramePr>
        <p:xfrm>
          <a:off x="552525" y="1135050"/>
          <a:ext cx="8107200" cy="2672020"/>
        </p:xfrm>
        <a:graphic>
          <a:graphicData uri="http://schemas.openxmlformats.org/drawingml/2006/table">
            <a:tbl>
              <a:tblPr>
                <a:noFill/>
                <a:tableStyleId>{8ADAE26C-64D1-4732-AF7C-32CE58B05102}</a:tableStyleId>
              </a:tblPr>
              <a:tblGrid>
                <a:gridCol w="2702400">
                  <a:extLst>
                    <a:ext uri="{9D8B030D-6E8A-4147-A177-3AD203B41FA5}">
                      <a16:colId xmlns:a16="http://schemas.microsoft.com/office/drawing/2014/main" val="20000"/>
                    </a:ext>
                  </a:extLst>
                </a:gridCol>
                <a:gridCol w="2702400">
                  <a:extLst>
                    <a:ext uri="{9D8B030D-6E8A-4147-A177-3AD203B41FA5}">
                      <a16:colId xmlns:a16="http://schemas.microsoft.com/office/drawing/2014/main" val="20001"/>
                    </a:ext>
                  </a:extLst>
                </a:gridCol>
                <a:gridCol w="2702400">
                  <a:extLst>
                    <a:ext uri="{9D8B030D-6E8A-4147-A177-3AD203B41FA5}">
                      <a16:colId xmlns:a16="http://schemas.microsoft.com/office/drawing/2014/main" val="20002"/>
                    </a:ext>
                  </a:extLst>
                </a:gridCol>
              </a:tblGrid>
              <a:tr h="457475">
                <a:tc>
                  <a:txBody>
                    <a:bodyPr/>
                    <a:lstStyle/>
                    <a:p>
                      <a:pPr marL="0" lvl="0" indent="0" algn="ctr" rtl="0">
                        <a:spcBef>
                          <a:spcPts val="0"/>
                        </a:spcBef>
                        <a:spcAft>
                          <a:spcPts val="0"/>
                        </a:spcAft>
                        <a:buNone/>
                      </a:pPr>
                      <a:r>
                        <a:rPr lang="en-GB" sz="1600" b="1">
                          <a:solidFill>
                            <a:schemeClr val="lt1"/>
                          </a:solidFill>
                        </a:rPr>
                        <a:t>TITLE</a:t>
                      </a:r>
                      <a:endParaRPr sz="1600" b="1">
                        <a:solidFill>
                          <a:schemeClr val="lt1"/>
                        </a:solidFill>
                      </a:endParaRPr>
                    </a:p>
                  </a:txBody>
                  <a:tcPr marL="91425" marR="91425" marT="91425" marB="91425"/>
                </a:tc>
                <a:tc>
                  <a:txBody>
                    <a:bodyPr/>
                    <a:lstStyle/>
                    <a:p>
                      <a:pPr marL="0" lvl="0" indent="0" algn="ctr" rtl="0">
                        <a:spcBef>
                          <a:spcPts val="0"/>
                        </a:spcBef>
                        <a:spcAft>
                          <a:spcPts val="0"/>
                        </a:spcAft>
                        <a:buNone/>
                      </a:pPr>
                      <a:r>
                        <a:rPr lang="en-GB" sz="1600" b="1">
                          <a:solidFill>
                            <a:schemeClr val="lt1"/>
                          </a:solidFill>
                        </a:rPr>
                        <a:t>Key Concept</a:t>
                      </a:r>
                      <a:endParaRPr sz="1600" b="1">
                        <a:solidFill>
                          <a:schemeClr val="lt1"/>
                        </a:solidFill>
                      </a:endParaRPr>
                    </a:p>
                  </a:txBody>
                  <a:tcPr marL="91425" marR="91425" marT="91425" marB="91425"/>
                </a:tc>
                <a:tc>
                  <a:txBody>
                    <a:bodyPr/>
                    <a:lstStyle/>
                    <a:p>
                      <a:pPr marL="0" lvl="0" indent="0" algn="ctr" rtl="0">
                        <a:spcBef>
                          <a:spcPts val="0"/>
                        </a:spcBef>
                        <a:spcAft>
                          <a:spcPts val="0"/>
                        </a:spcAft>
                        <a:buNone/>
                      </a:pPr>
                      <a:r>
                        <a:rPr lang="en-GB" sz="1600" b="1">
                          <a:solidFill>
                            <a:schemeClr val="lt1"/>
                          </a:solidFill>
                        </a:rPr>
                        <a:t>Advantage / Disadvantage</a:t>
                      </a:r>
                      <a:endParaRPr sz="1600" b="1">
                        <a:solidFill>
                          <a:schemeClr val="lt1"/>
                        </a:solidFill>
                      </a:endParaRPr>
                    </a:p>
                  </a:txBody>
                  <a:tcPr marL="91425" marR="91425" marT="91425" marB="91425"/>
                </a:tc>
                <a:extLst>
                  <a:ext uri="{0D108BD9-81ED-4DB2-BD59-A6C34878D82A}">
                    <a16:rowId xmlns:a16="http://schemas.microsoft.com/office/drawing/2014/main" val="10000"/>
                  </a:ext>
                </a:extLst>
              </a:tr>
              <a:tr h="1210925">
                <a:tc>
                  <a:txBody>
                    <a:bodyPr/>
                    <a:lstStyle/>
                    <a:p>
                      <a:pPr marL="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Object Detection through Modified YOLO Neural Network</a:t>
                      </a:r>
                      <a:endParaRPr sz="1000"/>
                    </a:p>
                  </a:txBody>
                  <a:tcPr marL="91425" marR="91425" marT="91425" marB="91425"/>
                </a:tc>
                <a:tc>
                  <a:txBody>
                    <a:bodyPr/>
                    <a:lstStyle/>
                    <a:p>
                      <a:pPr marL="0" lvl="0" indent="0" algn="l" rtl="0">
                        <a:spcBef>
                          <a:spcPts val="0"/>
                        </a:spcBef>
                        <a:spcAft>
                          <a:spcPts val="0"/>
                        </a:spcAft>
                        <a:buNone/>
                      </a:pPr>
                      <a:r>
                        <a:rPr lang="en-GB" sz="1000">
                          <a:solidFill>
                            <a:schemeClr val="lt1"/>
                          </a:solidFill>
                          <a:latin typeface="Times New Roman"/>
                          <a:ea typeface="Times New Roman"/>
                          <a:cs typeface="Times New Roman"/>
                          <a:sym typeface="Times New Roman"/>
                        </a:rPr>
                        <a:t>Improvement based on Loss Function :- Before YOLOv1 network brought the same error for both large and small objects , due to which using this model gives very unsatisfactory results.But now to remove this error in this paper, the author has made use of variance functions.</a:t>
                      </a:r>
                      <a:endParaRPr sz="1000">
                        <a:solidFill>
                          <a:schemeClr val="lt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en-GB" sz="1000">
                          <a:solidFill>
                            <a:schemeClr val="lt1"/>
                          </a:solidFill>
                          <a:latin typeface="Times New Roman"/>
                          <a:ea typeface="Times New Roman"/>
                          <a:cs typeface="Times New Roman"/>
                          <a:sym typeface="Times New Roman"/>
                        </a:rPr>
                        <a:t>Improvement Of SPP Structure Model :- By using the SPP layer , image with much more features are obtained and also their is a great improvement in the network field.</a:t>
                      </a:r>
                      <a:endParaRPr sz="1000">
                        <a:solidFill>
                          <a:schemeClr val="lt1"/>
                        </a:solidFill>
                        <a:latin typeface="Times New Roman"/>
                        <a:ea typeface="Times New Roman"/>
                        <a:cs typeface="Times New Roman"/>
                        <a:sym typeface="Times New Roman"/>
                      </a:endParaRPr>
                    </a:p>
                    <a:p>
                      <a:pPr marL="0" lvl="0" indent="0" algn="l" rtl="0">
                        <a:spcBef>
                          <a:spcPts val="200"/>
                        </a:spcBef>
                        <a:spcAft>
                          <a:spcPts val="0"/>
                        </a:spcAft>
                        <a:buNone/>
                      </a:pPr>
                      <a:endParaRPr sz="1000">
                        <a:solidFill>
                          <a:schemeClr val="lt1"/>
                        </a:solidFill>
                        <a:latin typeface="Times New Roman"/>
                        <a:ea typeface="Times New Roman"/>
                        <a:cs typeface="Times New Roman"/>
                        <a:sym typeface="Times New Roman"/>
                      </a:endParaRPr>
                    </a:p>
                  </a:txBody>
                  <a:tcPr marL="91425" marR="91425" marT="91425" marB="91425"/>
                </a:tc>
                <a:tc>
                  <a:txBody>
                    <a:bodyPr/>
                    <a:lstStyle/>
                    <a:p>
                      <a:pPr marL="0" lvl="0" indent="0" algn="l" rtl="0">
                        <a:lnSpc>
                          <a:spcPct val="115000"/>
                        </a:lnSpc>
                        <a:spcBef>
                          <a:spcPts val="200"/>
                        </a:spcBef>
                        <a:spcAft>
                          <a:spcPts val="200"/>
                        </a:spcAft>
                        <a:buNone/>
                      </a:pPr>
                      <a:r>
                        <a:rPr lang="en-GB" sz="1000">
                          <a:solidFill>
                            <a:schemeClr val="lt1"/>
                          </a:solidFill>
                          <a:latin typeface="Times New Roman"/>
                          <a:ea typeface="Times New Roman"/>
                          <a:cs typeface="Times New Roman"/>
                          <a:sym typeface="Times New Roman"/>
                        </a:rPr>
                        <a:t>In the future , the authors are expected to extend their work by building a hybrid detector for small and large size objects detection.</a:t>
                      </a:r>
                      <a:endParaRPr sz="10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ctrTitle"/>
          </p:nvPr>
        </p:nvSpPr>
        <p:spPr>
          <a:xfrm>
            <a:off x="552525" y="100450"/>
            <a:ext cx="8107200" cy="823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Proposed Methodology</a:t>
            </a:r>
            <a:endParaRPr/>
          </a:p>
        </p:txBody>
      </p:sp>
      <p:pic>
        <p:nvPicPr>
          <p:cNvPr id="314" name="Google Shape;314;p19"/>
          <p:cNvPicPr preferRelativeResize="0"/>
          <p:nvPr/>
        </p:nvPicPr>
        <p:blipFill>
          <a:blip r:embed="rId3">
            <a:alphaModFix/>
          </a:blip>
          <a:stretch>
            <a:fillRect/>
          </a:stretch>
        </p:blipFill>
        <p:spPr>
          <a:xfrm>
            <a:off x="703225" y="1084950"/>
            <a:ext cx="7222850" cy="3817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0"/>
          <p:cNvPicPr preferRelativeResize="0"/>
          <p:nvPr/>
        </p:nvPicPr>
        <p:blipFill>
          <a:blip r:embed="rId3">
            <a:alphaModFix/>
          </a:blip>
          <a:stretch>
            <a:fillRect/>
          </a:stretch>
        </p:blipFill>
        <p:spPr>
          <a:xfrm>
            <a:off x="796238" y="152400"/>
            <a:ext cx="7551525" cy="460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21"/>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2037</Words>
  <Application>Microsoft Office PowerPoint</Application>
  <PresentationFormat>On-screen Show (16:9)</PresentationFormat>
  <Paragraphs>122</Paragraphs>
  <Slides>32</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Maven Pro</vt:lpstr>
      <vt:lpstr>Nunito</vt:lpstr>
      <vt:lpstr>Times New Roman</vt:lpstr>
      <vt:lpstr>Arial</vt:lpstr>
      <vt:lpstr>Momentum</vt:lpstr>
      <vt:lpstr>AI Enabled Social Distancing</vt:lpstr>
      <vt:lpstr>Introduction</vt:lpstr>
      <vt:lpstr>Abstract</vt:lpstr>
      <vt:lpstr>Literature Survey</vt:lpstr>
      <vt:lpstr>Literature Survey</vt:lpstr>
      <vt:lpstr>Literature Survey</vt:lpstr>
      <vt:lpstr>Proposed Methodology</vt:lpstr>
      <vt:lpstr>PowerPoint Presentation</vt:lpstr>
      <vt:lpstr>PowerPoint Presentation</vt:lpstr>
      <vt:lpstr>PowerPoint Presentation</vt:lpstr>
      <vt:lpstr>PowerPoint Presentation</vt:lpstr>
      <vt:lpstr>PowerPoint Presentation</vt:lpstr>
      <vt:lpstr>PowerPoint Presentation</vt:lpstr>
      <vt:lpstr>Architecture</vt:lpstr>
      <vt:lpstr>Process Model and Justification</vt:lpstr>
      <vt:lpstr>Risk Identification</vt:lpstr>
      <vt:lpstr>Risk Analysis</vt:lpstr>
      <vt:lpstr>Functional Requirements</vt:lpstr>
      <vt:lpstr>Functional Requirements</vt:lpstr>
      <vt:lpstr>Non Functional Requirements</vt:lpstr>
      <vt:lpstr>WBS</vt:lpstr>
      <vt:lpstr>PowerPoint Presentation</vt:lpstr>
      <vt:lpstr>PowerPoint Presentation</vt:lpstr>
      <vt:lpstr>PowerPoint Presentation</vt:lpstr>
      <vt:lpstr>PowerPoint Presentation</vt:lpstr>
      <vt:lpstr>PowerPoint Presentation</vt:lpstr>
      <vt:lpstr>Challenges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Enabled Social Distancing</dc:title>
  <cp:lastModifiedBy>Harshit Goel</cp:lastModifiedBy>
  <cp:revision>2</cp:revision>
  <dcterms:modified xsi:type="dcterms:W3CDTF">2021-12-05T13:24:29Z</dcterms:modified>
</cp:coreProperties>
</file>